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71" r:id="rId5"/>
    <p:sldId id="260" r:id="rId6"/>
    <p:sldId id="268" r:id="rId7"/>
    <p:sldId id="272" r:id="rId8"/>
    <p:sldId id="263" r:id="rId9"/>
    <p:sldId id="275" r:id="rId10"/>
    <p:sldId id="274" r:id="rId11"/>
    <p:sldId id="276" r:id="rId12"/>
    <p:sldId id="278" r:id="rId13"/>
    <p:sldId id="277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ED3E1-E8A4-4E09-B545-F9FA64175D0B}" type="datetimeFigureOut">
              <a:rPr lang="fr-CH" smtClean="0"/>
              <a:t>15.01.2026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EB1A4-4141-40D3-A4F9-99C0ADCFC75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96179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F6CC3D-1BF4-3388-3B59-6D8537409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066839A-D25D-D7A2-640F-1F7D65084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004860-BB44-1EEC-FEE1-8562F308E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5001-471B-4353-94CC-A6AC087FDB60}" type="datetime1">
              <a:rPr lang="fr-CH" smtClean="0"/>
              <a:t>15.01.2026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23F828-E31D-3B2D-7553-6C6FBDEE5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Collectif qvbv AG aiqbvm 11.2.2025</a:t>
            </a:r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EA44A5-B3E1-B4DE-FFFB-EA68E97CB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6849-F396-42B2-B85F-D6C69E24FD6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53578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E1F919-969D-960D-DBCF-0CCD3BF91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ED810CD-58D9-166D-C28C-D2F4D71B7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66E2DF-65E7-4940-7230-7C2C09876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1D434-5AB1-4E29-8C37-7B3B9F49B681}" type="datetime1">
              <a:rPr lang="fr-CH" smtClean="0"/>
              <a:t>15.01.2026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92F263-ABC2-024F-5E40-D6D82167C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Collectif qvbv AG aiqbvm 11.2.2025</a:t>
            </a:r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31FFF9-BF9A-D3E9-C23C-F1A92A723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6849-F396-42B2-B85F-D6C69E24FD6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9125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F19AC0B-8107-BA71-BBD0-62CC8F325A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6D64CF4-BE4E-3316-E9EE-EF8D2EC33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60C3B7-40B2-372D-28CD-E4CB0C742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D632-CB61-476D-8FF1-0F5FCDB60D27}" type="datetime1">
              <a:rPr lang="fr-CH" smtClean="0"/>
              <a:t>15.01.2026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CC5B22-E38A-4655-AD4A-8FBF3578E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Collectif qvbv AG aiqbvm 11.2.2025</a:t>
            </a:r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9518E6-99D7-6883-AB56-4298BCC88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6849-F396-42B2-B85F-D6C69E24FD6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606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1A9BC8-9258-062E-2877-D6AC5D105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41FD23-AAF9-E206-D1FC-FC1E5F6BA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A2078D-F57E-FE8B-A93F-D87C2C61C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87D11-6806-4CFA-A329-7C6C80636888}" type="datetime1">
              <a:rPr lang="fr-CH" smtClean="0"/>
              <a:t>15.01.2026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1CE487-5581-A7B9-6BAB-BE5EDB091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Collectif qvbv AG aiqbvm 11.2.2025</a:t>
            </a:r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56A6CE-CF12-1BED-AD6A-69AAE6F1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6849-F396-42B2-B85F-D6C69E24FD6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774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06CF6B-9FF9-5982-D3D7-72B6F9F73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DC63A5-7351-D5DF-FFA5-2C7B7FFC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C7467C-0889-8CBC-F966-8A9DB12F4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07CC-876D-44D1-9E95-6A7353014527}" type="datetime1">
              <a:rPr lang="fr-CH" smtClean="0"/>
              <a:t>15.01.2026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444340-7831-4359-E88B-4FA72C15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Collectif qvbv AG aiqbvm 11.2.2025</a:t>
            </a:r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B0E5F6-46ED-A68B-B071-B0C1BD1C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6849-F396-42B2-B85F-D6C69E24FD6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4678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E896DF-40C2-87B3-BEFD-F7CCA72BC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CA70CC-7B59-ED1F-FD72-4F2CC21BA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C225B5-F34F-304E-860E-F132DE512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AB2AB2-7C3A-80CD-2385-2F1AADFDE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80FA-F678-44A8-A890-7A19568C939A}" type="datetime1">
              <a:rPr lang="fr-CH" smtClean="0"/>
              <a:t>15.01.2026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8F57E2-4FDC-4B8A-CEC9-43708B179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Collectif qvbv AG aiqbvm 11.2.2025</a:t>
            </a:r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21BFE2-696C-A0F8-66F1-C0210E7C0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6849-F396-42B2-B85F-D6C69E24FD6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0691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2C617B-3DDE-BDA5-A87C-1AADBCB25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CB7B1C-D1CB-7DC1-4AF5-6D2164DA4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029A21A-87BE-AA37-DC8B-1EA3616C2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53637B9-6B25-4EEA-BE38-D8DAE6B173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4B4B9EA-EEC0-2E85-3C68-20FD27CF69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25F9F8D-929C-8447-D0ED-4E4776E90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230A-2DF3-43CF-83A2-ABA9E808113F}" type="datetime1">
              <a:rPr lang="fr-CH" smtClean="0"/>
              <a:t>15.01.2026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DF4CCE0-D877-F660-561D-7A6629494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Collectif qvbv AG aiqbvm 11.2.2025</a:t>
            </a:r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7A6B5F5-D8D1-43B7-959C-FDDFBBBEA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6849-F396-42B2-B85F-D6C69E24FD6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3127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A12123-BC27-2133-2D4D-134259BDC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0620312-D17E-C7AF-6946-675EDC8A7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02B2-65F0-4B9F-B928-17B7276D65F7}" type="datetime1">
              <a:rPr lang="fr-CH" smtClean="0"/>
              <a:t>15.01.2026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7F4660-454F-49C2-682D-D7E4CB80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Collectif qvbv AG aiqbvm 11.2.2025</a:t>
            </a:r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8B42CE-7F06-CB56-FC91-D807599DD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6849-F396-42B2-B85F-D6C69E24FD6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2040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EF28AD3-F490-5D72-FF24-D4EFDC248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5B11-D715-45E4-85B6-32CEF2DDF8CB}" type="datetime1">
              <a:rPr lang="fr-CH" smtClean="0"/>
              <a:t>15.01.2026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0843D13-0C28-B14F-53FE-8F855BB5F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Collectif qvbv AG aiqbvm 11.2.2025</a:t>
            </a:r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96BCD8-1837-F94D-EA0B-45FC935A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6849-F396-42B2-B85F-D6C69E24FD6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61029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FB7BE4-F629-F79C-B120-9969AFC2C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24D8E4-0B4A-5646-8E07-6F98E4C91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2E4027-9DDA-F34D-D923-5659486AF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D1E0808-26C2-5002-C48B-832D5AF51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341C6-507F-473B-99A0-2ED55335F498}" type="datetime1">
              <a:rPr lang="fr-CH" smtClean="0"/>
              <a:t>15.01.2026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9E3C6C-5EC3-6E12-D7C4-8332F795C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Collectif qvbv AG aiqbvm 11.2.2025</a:t>
            </a:r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39097C-E0B7-02CC-C8EF-62A111AA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6849-F396-42B2-B85F-D6C69E24FD6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60106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5BD211-169F-2F67-0141-5A1B2ADA4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4A4B560-4DCC-9A7B-E4C1-61E0AAE058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7C6626F-E2FB-87BF-9312-D9A246434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C85C04-0317-B0D4-F225-F973C83CB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D926E-D25D-4D73-A72D-AD594656ED04}" type="datetime1">
              <a:rPr lang="fr-CH" smtClean="0"/>
              <a:t>15.01.2026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41C95D-DA8C-7ED5-48E9-3B50CFF57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Collectif qvbv AG aiqbvm 11.2.2025</a:t>
            </a:r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37C786-B7CF-7720-174C-710AF5272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6849-F396-42B2-B85F-D6C69E24FD6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1902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E6F4222-184A-3DF0-3981-33EA563E6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BF30A7-2DBE-E867-B634-DC3FB107A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CC65B8-8904-C9C4-84A3-4242C908D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9E379-AEEA-43FB-95ED-9F9E39B1D677}" type="datetime1">
              <a:rPr lang="fr-CH" smtClean="0"/>
              <a:t>15.01.2026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8C5B60-0384-A641-2652-F7DBF63F9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Collectif qvbv AG aiqbvm 11.2.2025</a:t>
            </a:r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675D5F-E9A2-23BB-CB62-99CAB6594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D6849-F396-42B2-B85F-D6C69E24FD6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4104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6F21E9-A16B-48B7-AD2F-97EAF21229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Collectif qualité de vie Beaumont-</a:t>
            </a:r>
            <a:r>
              <a:rPr lang="fr-CH" dirty="0" err="1"/>
              <a:t>Vignettaz</a:t>
            </a:r>
            <a:endParaRPr lang="fr-CH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8CD09F0-D1CC-770A-606E-11095B0CA8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/>
              <a:t>Assemblée générale de l’</a:t>
            </a:r>
            <a:r>
              <a:rPr lang="fr-CH" dirty="0" err="1"/>
              <a:t>aiqbvm</a:t>
            </a:r>
            <a:r>
              <a:rPr lang="fr-CH" dirty="0"/>
              <a:t> le11 février 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60579E-675D-A859-B7D2-13172B8E2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Collectif qvbv AG aiqbvm 11.2.2025</a:t>
            </a:r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A5BF018-1CDF-FF61-583B-E5DAACEA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6849-F396-42B2-B85F-D6C69E24FD6D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27278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16A0CD2-4050-6257-18E0-AB1C7E932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Collectif qvbv AG aiqbvm 11.2.2025</a:t>
            </a:r>
            <a:endParaRPr lang="fr-CH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6B3C8C5-C6BD-B7E1-A852-CF49C9F02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6849-F396-42B2-B85F-D6C69E24FD6D}" type="slidenum">
              <a:rPr lang="fr-CH" smtClean="0"/>
              <a:t>10</a:t>
            </a:fld>
            <a:endParaRPr lang="fr-CH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6CA9FEF-AD88-D476-5CD9-E4F77859A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805" y="0"/>
            <a:ext cx="9756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59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A699C6C-CB44-5E85-C348-6DC7E1A27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Collectif qvbv AG aiqbvm 11.2.2025</a:t>
            </a:r>
            <a:endParaRPr lang="fr-CH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4543DE2-1AAE-BFB4-6E71-11539EF95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6849-F396-42B2-B85F-D6C69E24FD6D}" type="slidenum">
              <a:rPr lang="fr-CH" smtClean="0"/>
              <a:t>11</a:t>
            </a:fld>
            <a:endParaRPr lang="fr-CH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9DAFFAA-2792-B692-ECC8-C6890EE7D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151" y="4762"/>
            <a:ext cx="6302326" cy="683712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1163455-E900-C643-E000-466D06C5AD72}"/>
              </a:ext>
            </a:extLst>
          </p:cNvPr>
          <p:cNvSpPr txBox="1"/>
          <p:nvPr/>
        </p:nvSpPr>
        <p:spPr>
          <a:xfrm>
            <a:off x="450166" y="773723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/>
              <a:t>PAL Visions et objectifs 2014-2030</a:t>
            </a:r>
          </a:p>
          <a:p>
            <a:r>
              <a:rPr lang="fr-CH" sz="2000" dirty="0"/>
              <a:t>Ville de Fribourg 2014, page 31</a:t>
            </a:r>
          </a:p>
          <a:p>
            <a:r>
              <a:rPr lang="fr-CH" sz="2000" dirty="0"/>
              <a:t>Document annexé au PAL 2024</a:t>
            </a:r>
          </a:p>
        </p:txBody>
      </p:sp>
    </p:spTree>
    <p:extLst>
      <p:ext uri="{BB962C8B-B14F-4D97-AF65-F5344CB8AC3E}">
        <p14:creationId xmlns:p14="http://schemas.microsoft.com/office/powerpoint/2010/main" val="2509796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FB38BA1-0166-C257-2D09-6B5FF87B5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Collectif qvbv AG aiqbvm 11.2.2025</a:t>
            </a:r>
            <a:endParaRPr lang="fr-CH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CA769C7-A235-E8C0-F8B4-DD8C29DF5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6849-F396-42B2-B85F-D6C69E24FD6D}" type="slidenum">
              <a:rPr lang="fr-CH" smtClean="0"/>
              <a:t>12</a:t>
            </a:fld>
            <a:endParaRPr lang="fr-CH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32EB6B2-153B-CD71-5A48-DA838554B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895" y="0"/>
            <a:ext cx="6133514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F89C9B6-8AF8-AA36-DEE5-0215952E5245}"/>
              </a:ext>
            </a:extLst>
          </p:cNvPr>
          <p:cNvSpPr txBox="1"/>
          <p:nvPr/>
        </p:nvSpPr>
        <p:spPr>
          <a:xfrm>
            <a:off x="661182" y="745588"/>
            <a:ext cx="39389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Carte des PAD </a:t>
            </a:r>
          </a:p>
          <a:p>
            <a:r>
              <a:rPr lang="fr-CH" dirty="0"/>
              <a:t>Existants</a:t>
            </a:r>
          </a:p>
          <a:p>
            <a:r>
              <a:rPr lang="fr-CH" dirty="0"/>
              <a:t>Abrogés </a:t>
            </a:r>
          </a:p>
          <a:p>
            <a:r>
              <a:rPr lang="fr-CH" dirty="0"/>
              <a:t>Futurs</a:t>
            </a:r>
          </a:p>
          <a:p>
            <a:r>
              <a:rPr lang="fr-CH" dirty="0"/>
              <a:t>La dénomination PAD en vigueur n’est pas correcte tant que le PAD n’a pas été approuvé par le Canton. Le PAD </a:t>
            </a:r>
            <a:r>
              <a:rPr lang="fr-CH" dirty="0" err="1"/>
              <a:t>Africanum</a:t>
            </a:r>
            <a:r>
              <a:rPr lang="fr-CH" dirty="0"/>
              <a:t> de 2019 n’ayant pas encore été approuvé par le Canton, il n’est donc pas en vigueur.</a:t>
            </a:r>
          </a:p>
        </p:txBody>
      </p:sp>
    </p:spTree>
    <p:extLst>
      <p:ext uri="{BB962C8B-B14F-4D97-AF65-F5344CB8AC3E}">
        <p14:creationId xmlns:p14="http://schemas.microsoft.com/office/powerpoint/2010/main" val="2656034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BBBDCAB-D62A-26E5-7AB6-68EA4526B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Collectif qvbv AG aiqbvm 11.2.2025</a:t>
            </a:r>
            <a:endParaRPr lang="fr-CH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4890F3F-A4A9-2957-8020-650B71E30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6849-F396-42B2-B85F-D6C69E24FD6D}" type="slidenum">
              <a:rPr lang="fr-CH" smtClean="0"/>
              <a:t>13</a:t>
            </a:fld>
            <a:endParaRPr lang="fr-CH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6D954D6-5CAE-4731-EC3B-07BD2F5E0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385" y="0"/>
            <a:ext cx="5753686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BD331BA-A146-3112-E3D1-F7FF10D55E33}"/>
              </a:ext>
            </a:extLst>
          </p:cNvPr>
          <p:cNvSpPr txBox="1"/>
          <p:nvPr/>
        </p:nvSpPr>
        <p:spPr>
          <a:xfrm>
            <a:off x="604911" y="717452"/>
            <a:ext cx="4345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Coupes sévères dans la forêt de </a:t>
            </a:r>
            <a:r>
              <a:rPr lang="fr-CH" dirty="0" err="1"/>
              <a:t>Monséjour</a:t>
            </a:r>
            <a:r>
              <a:rPr lang="fr-CH" dirty="0"/>
              <a:t> </a:t>
            </a:r>
          </a:p>
          <a:p>
            <a:endParaRPr lang="fr-CH" dirty="0"/>
          </a:p>
          <a:p>
            <a:endParaRPr lang="fr-CH" dirty="0"/>
          </a:p>
          <a:p>
            <a:r>
              <a:rPr lang="fr-CH" dirty="0"/>
              <a:t>En janvier 2018, 26 épicéas (54 m3)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C8E9B2C-A8CD-D455-FCCE-45DDF70D4C06}"/>
              </a:ext>
            </a:extLst>
          </p:cNvPr>
          <p:cNvSpPr txBox="1"/>
          <p:nvPr/>
        </p:nvSpPr>
        <p:spPr>
          <a:xfrm>
            <a:off x="590843" y="4304714"/>
            <a:ext cx="4586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En septembre 2023, 16 érables, 23 frênes, 2 chênes, 1 hêtre </a:t>
            </a:r>
            <a:r>
              <a:rPr lang="fr-CH"/>
              <a:t>(62 m3</a:t>
            </a:r>
            <a:r>
              <a:rPr lang="fr-CH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50916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FAB0694-2900-553D-0178-5B2805E350E7}"/>
              </a:ext>
            </a:extLst>
          </p:cNvPr>
          <p:cNvSpPr txBox="1"/>
          <p:nvPr/>
        </p:nvSpPr>
        <p:spPr>
          <a:xfrm>
            <a:off x="934212" y="649224"/>
            <a:ext cx="10323576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H" sz="3600" dirty="0"/>
              <a:t>Article 3 des </a:t>
            </a:r>
            <a:r>
              <a:rPr lang="fr-CH" sz="3600" b="1" dirty="0"/>
              <a:t>statuts</a:t>
            </a:r>
            <a:r>
              <a:rPr lang="fr-CH" sz="3600" dirty="0"/>
              <a:t> de l’</a:t>
            </a:r>
            <a:r>
              <a:rPr lang="fr-CH" sz="3600" dirty="0" err="1"/>
              <a:t>aiqbvm</a:t>
            </a:r>
            <a:endParaRPr lang="fr-CH" sz="3600" dirty="0"/>
          </a:p>
          <a:p>
            <a:r>
              <a:rPr lang="fr-CH" sz="3600" dirty="0"/>
              <a:t>L’Association a pour but:</a:t>
            </a:r>
          </a:p>
          <a:p>
            <a:pPr>
              <a:spcAft>
                <a:spcPts val="600"/>
              </a:spcAft>
            </a:pPr>
            <a:r>
              <a:rPr lang="fr-CH" sz="3600" dirty="0"/>
              <a:t>a) de </a:t>
            </a:r>
            <a:r>
              <a:rPr lang="fr-CH" sz="3600" b="1" dirty="0"/>
              <a:t>développer</a:t>
            </a:r>
            <a:r>
              <a:rPr lang="fr-CH" sz="3600" dirty="0"/>
              <a:t> sur son territoire </a:t>
            </a:r>
            <a:r>
              <a:rPr lang="fr-CH" sz="3600" b="1" dirty="0"/>
              <a:t>la qualité de la vie</a:t>
            </a:r>
            <a:r>
              <a:rPr lang="fr-CH" sz="3600" dirty="0"/>
              <a:t>;</a:t>
            </a:r>
          </a:p>
          <a:p>
            <a:r>
              <a:rPr lang="fr-CH" sz="3600" dirty="0"/>
              <a:t>b) </a:t>
            </a:r>
            <a:r>
              <a:rPr lang="fr-CH" sz="3600" b="1" dirty="0"/>
              <a:t>d’étudier les problèmes d’urbanisme </a:t>
            </a:r>
            <a:r>
              <a:rPr lang="fr-CH" sz="3600" dirty="0"/>
              <a:t>au sens large qui intéressent ses membres et de </a:t>
            </a:r>
            <a:r>
              <a:rPr lang="fr-CH" sz="3600" b="1" dirty="0"/>
              <a:t>s’en faire le porte-parole auprès des autorités publiques ou de tout autre</a:t>
            </a:r>
            <a:r>
              <a:rPr lang="fr-CH" sz="3600" dirty="0"/>
              <a:t> organisme de nature </a:t>
            </a:r>
            <a:r>
              <a:rPr lang="fr-CH" sz="3600" b="1" dirty="0"/>
              <a:t>privée ou publique</a:t>
            </a:r>
            <a:r>
              <a:rPr lang="fr-CH" sz="3600" dirty="0"/>
              <a:t>;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54FCD6-6143-73B5-C90E-30C7495C3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Collectif </a:t>
            </a:r>
            <a:r>
              <a:rPr lang="fr-FR" dirty="0" err="1"/>
              <a:t>qvbv</a:t>
            </a:r>
            <a:r>
              <a:rPr lang="fr-FR" dirty="0"/>
              <a:t>. AG </a:t>
            </a:r>
            <a:r>
              <a:rPr lang="fr-FR" dirty="0" err="1"/>
              <a:t>aiqbvm</a:t>
            </a:r>
            <a:r>
              <a:rPr lang="fr-FR" dirty="0"/>
              <a:t> 11.2.2025</a:t>
            </a:r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A60FFA-74CC-DDEE-6E22-D58E9D11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6849-F396-42B2-B85F-D6C69E24FD6D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47920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D476CA-97AC-F7B6-49FE-E502E6313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2200" b="1" dirty="0"/>
              <a:t>Trait d’union n°84 avril 2015. Fribourg mène le PAL dans le quartier</a:t>
            </a:r>
            <a:r>
              <a:rPr lang="fr-CH" sz="2000" dirty="0"/>
              <a:t>. Article de M. Christophe </a:t>
            </a:r>
            <a:r>
              <a:rPr lang="fr-CH" sz="2000" dirty="0" err="1"/>
              <a:t>Jungo</a:t>
            </a:r>
            <a:r>
              <a:rPr lang="fr-CH" sz="2000" dirty="0"/>
              <a:t>  </a:t>
            </a:r>
            <a:br>
              <a:rPr lang="fr-CH" sz="2000" dirty="0"/>
            </a:br>
            <a:br>
              <a:rPr lang="fr-CH" sz="1600" dirty="0"/>
            </a:br>
            <a:r>
              <a:rPr lang="fr-CH" sz="2200" dirty="0"/>
              <a:t>Quelles seront les implications du nouveau PAL pour Beaumont-</a:t>
            </a:r>
            <a:r>
              <a:rPr lang="fr-CH" sz="2200" dirty="0" err="1"/>
              <a:t>Vignettaz</a:t>
            </a:r>
            <a:r>
              <a:rPr lang="fr-CH" sz="2200" dirty="0"/>
              <a:t>-</a:t>
            </a:r>
            <a:r>
              <a:rPr lang="fr-CH" sz="2200" dirty="0" err="1"/>
              <a:t>Monséjour</a:t>
            </a:r>
            <a:r>
              <a:rPr lang="fr-CH" sz="2200" dirty="0"/>
              <a:t> ? </a:t>
            </a:r>
            <a:br>
              <a:rPr lang="fr-CH" sz="2200" dirty="0"/>
            </a:br>
            <a:r>
              <a:rPr lang="fr-CH" sz="2200" dirty="0"/>
              <a:t>Tour d’horizon avec la nouvelle architecte de ville Mme Nicole </a:t>
            </a:r>
            <a:r>
              <a:rPr lang="fr-CH" sz="2200" dirty="0" err="1"/>
              <a:t>Surchat</a:t>
            </a:r>
            <a:r>
              <a:rPr lang="fr-CH" sz="2200" dirty="0"/>
              <a:t>-Vial</a:t>
            </a:r>
            <a:br>
              <a:rPr lang="fr-CH" sz="2000" dirty="0"/>
            </a:br>
            <a:endParaRPr lang="fr-CH" sz="2000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C8E76179-2869-9AA8-8B86-DE7E22F84B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64193" y="1825625"/>
            <a:ext cx="4129613" cy="4351338"/>
          </a:xfr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71A40D-DCE5-0B74-B5F0-15ADA8082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Collectif qvbv AG aiqbvm 11.2.2025</a:t>
            </a:r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3FB589-20EA-293E-9460-8AD46930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6849-F396-42B2-B85F-D6C69E24FD6D}" type="slidenum">
              <a:rPr lang="fr-CH" smtClean="0"/>
              <a:t>3</a:t>
            </a:fld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9723FF-A9C3-4528-065F-E71662B90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15001" cy="4351338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fr-CH" sz="1700" dirty="0"/>
              <a:t>Inscrit dans l’ISOS. Densification respectueuse du bâti  </a:t>
            </a:r>
          </a:p>
          <a:p>
            <a:pPr marL="342900" indent="-342900">
              <a:buAutoNum type="arabicPeriod"/>
            </a:pPr>
            <a:r>
              <a:rPr lang="fr-CH" sz="1700" dirty="0"/>
              <a:t>Densification avec immeubles neufs </a:t>
            </a:r>
          </a:p>
          <a:p>
            <a:pPr marL="342900" indent="-342900">
              <a:buAutoNum type="arabicPeriod"/>
            </a:pPr>
            <a:r>
              <a:rPr lang="fr-CH" sz="2000" dirty="0"/>
              <a:t>Renforcement du vert ou 3 immeubles </a:t>
            </a:r>
          </a:p>
          <a:p>
            <a:pPr marL="0" indent="0">
              <a:buNone/>
            </a:pPr>
            <a:r>
              <a:rPr lang="fr-CH" sz="2000" dirty="0"/>
              <a:t>Entre </a:t>
            </a:r>
            <a:r>
              <a:rPr lang="fr-CH" sz="2000" dirty="0" err="1"/>
              <a:t>Vignettaz</a:t>
            </a:r>
            <a:r>
              <a:rPr lang="fr-CH" sz="2000" dirty="0"/>
              <a:t> et </a:t>
            </a:r>
            <a:r>
              <a:rPr lang="fr-CH" sz="2000" dirty="0" err="1"/>
              <a:t>Monséjour</a:t>
            </a:r>
            <a:r>
              <a:rPr lang="fr-CH" sz="2000" dirty="0"/>
              <a:t>, le domaine des Pères Blancs fait l’objet d’intentions contradictoires : d’une part le PAL, Visions et objectifs 2014-2030 prévoit d’en faire une zone de renforcement du vert, de l’autre, un promoteur et la Ville ont déjà retenu un projet de 3 immeubles de 7 étages comptant au total 63 appartements</a:t>
            </a:r>
          </a:p>
          <a:p>
            <a:pPr marL="0" indent="0">
              <a:buNone/>
            </a:pPr>
            <a:r>
              <a:rPr lang="fr-CH" sz="1700" dirty="0"/>
              <a:t>4. Beaumont Est, Parcelle Swisscom, plus de 200 appartements</a:t>
            </a:r>
          </a:p>
          <a:p>
            <a:pPr marL="0" indent="0">
              <a:buNone/>
            </a:pPr>
            <a:r>
              <a:rPr lang="fr-CH" sz="1700" dirty="0"/>
              <a:t>5. Densification du site scolaire existant, ajout de 21 classes. </a:t>
            </a:r>
          </a:p>
          <a:p>
            <a:pPr marL="0" indent="0">
              <a:buNone/>
            </a:pPr>
            <a:r>
              <a:rPr lang="fr-CH" sz="1700" dirty="0"/>
              <a:t>6. Zone 20 km/h - centralité de quartier </a:t>
            </a:r>
            <a:br>
              <a:rPr lang="fr-CH" sz="1700" dirty="0"/>
            </a:br>
            <a:endParaRPr lang="fr-CH" sz="1700" dirty="0"/>
          </a:p>
        </p:txBody>
      </p:sp>
    </p:spTree>
    <p:extLst>
      <p:ext uri="{BB962C8B-B14F-4D97-AF65-F5344CB8AC3E}">
        <p14:creationId xmlns:p14="http://schemas.microsoft.com/office/powerpoint/2010/main" val="120241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E450D-E631-B644-00B1-4F30929AA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E104214-7FBD-DD5A-0E33-30F133A0D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Collectif qvbv AG aiqbvm 11.2.2025</a:t>
            </a:r>
            <a:endParaRPr lang="fr-CH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52C28DF-81BB-5E4D-6F0F-02C285F1A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6849-F396-42B2-B85F-D6C69E24FD6D}" type="slidenum">
              <a:rPr lang="fr-CH" smtClean="0"/>
              <a:t>4</a:t>
            </a:fld>
            <a:endParaRPr lang="fr-CH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316EE5F-5E4C-7621-B0E7-19676F1754D0}"/>
              </a:ext>
            </a:extLst>
          </p:cNvPr>
          <p:cNvSpPr txBox="1"/>
          <p:nvPr/>
        </p:nvSpPr>
        <p:spPr>
          <a:xfrm>
            <a:off x="838199" y="633047"/>
            <a:ext cx="10655105" cy="512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H" sz="2400" b="1" dirty="0"/>
              <a:t>Rapport explicatif du Conseil communal sur la révision du plan d'aménagement local de 1991 </a:t>
            </a:r>
            <a:r>
              <a:rPr lang="fr-CH" sz="2400" dirty="0"/>
              <a:t>(versions </a:t>
            </a:r>
            <a:r>
              <a:rPr lang="fr-FR" sz="2400" dirty="0"/>
              <a:t>de juin 2022 et d’avril 2023)</a:t>
            </a:r>
            <a:endParaRPr lang="fr-CH" sz="2400" b="1" dirty="0"/>
          </a:p>
          <a:p>
            <a:pPr>
              <a:spcAft>
                <a:spcPts val="600"/>
              </a:spcAft>
            </a:pPr>
            <a:r>
              <a:rPr lang="fr-CH" sz="2400" dirty="0"/>
              <a:t>«Il s'agit d'un processus complexe. </a:t>
            </a:r>
            <a:r>
              <a:rPr lang="fr-CH" sz="2400" b="1" dirty="0"/>
              <a:t>Les discussions bilatérales ont suivi les événements participatifs</a:t>
            </a:r>
            <a:r>
              <a:rPr lang="fr-CH" sz="2400" dirty="0"/>
              <a:t>. Des consultations avec les services cantonaux, </a:t>
            </a:r>
            <a:r>
              <a:rPr lang="fr-CH" sz="2400" b="1" dirty="0"/>
              <a:t>des enquêtes auprès des associations et des associations de quartier</a:t>
            </a:r>
            <a:r>
              <a:rPr lang="fr-FR" sz="2400" dirty="0"/>
              <a:t> ont permis de générer des approches novatrices en aménagement du territoire. »</a:t>
            </a:r>
          </a:p>
          <a:p>
            <a:r>
              <a:rPr lang="fr-FR" sz="2400" dirty="0"/>
              <a:t>Au fil des enquêtes publiques, le Conseil communal a ajusté le PAL : </a:t>
            </a:r>
          </a:p>
          <a:p>
            <a:r>
              <a:rPr lang="fr-FR" sz="2400" dirty="0"/>
              <a:t>1. La densité des constructions a été adaptée dans certaines zones de contexte bâti parce que la croissance démographique de la ville est plus faible que prévue.</a:t>
            </a:r>
          </a:p>
          <a:p>
            <a:r>
              <a:rPr lang="fr-FR" sz="2400" dirty="0"/>
              <a:t>2. Les mesures écologiques nécessaires qui découlent du constat d’un changement notable du climat ont été prises en compte.</a:t>
            </a:r>
          </a:p>
          <a:p>
            <a:pPr>
              <a:spcAft>
                <a:spcPts val="600"/>
              </a:spcAft>
            </a:pPr>
            <a:r>
              <a:rPr lang="fr-FR" sz="2400" dirty="0"/>
              <a:t>3. La culture du bâti a été renforcée.</a:t>
            </a:r>
          </a:p>
          <a:p>
            <a:r>
              <a:rPr lang="fr-FR" sz="2400" dirty="0"/>
              <a:t>« </a:t>
            </a:r>
            <a:r>
              <a:rPr lang="fr-FR" sz="2400" b="1" dirty="0"/>
              <a:t>La démocratie directe est synonyme de compromis et de qualité</a:t>
            </a:r>
            <a:r>
              <a:rPr lang="fr-FR" sz="2400" dirty="0"/>
              <a:t>. »</a:t>
            </a:r>
          </a:p>
        </p:txBody>
      </p:sp>
    </p:spTree>
    <p:extLst>
      <p:ext uri="{BB962C8B-B14F-4D97-AF65-F5344CB8AC3E}">
        <p14:creationId xmlns:p14="http://schemas.microsoft.com/office/powerpoint/2010/main" val="694376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FF45AA8-C1CC-1420-8CD5-7B7335307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Collectif qvbv AG aiqbvm 11.2.2025</a:t>
            </a:r>
            <a:endParaRPr lang="fr-CH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531C957-3E88-C969-6D01-A461074BA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6849-F396-42B2-B85F-D6C69E24FD6D}" type="slidenum">
              <a:rPr lang="fr-CH" smtClean="0"/>
              <a:t>5</a:t>
            </a:fld>
            <a:endParaRPr lang="fr-CH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568A734-69FF-4E56-8DA7-6A2F816FFCC0}"/>
              </a:ext>
            </a:extLst>
          </p:cNvPr>
          <p:cNvSpPr txBox="1"/>
          <p:nvPr/>
        </p:nvSpPr>
        <p:spPr>
          <a:xfrm>
            <a:off x="703385" y="0"/>
            <a:ext cx="10424160" cy="6361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Guide des constructions publié par le </a:t>
            </a:r>
            <a:r>
              <a:rPr lang="fr-CH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SeCA</a:t>
            </a:r>
            <a:r>
              <a:rPr lang="fr-CH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(Service des constructions et de l’aménagement de la DIME, Direction du développement territorial, des infrastructures, de la mobilité et de l’environnement)</a:t>
            </a:r>
          </a:p>
          <a:p>
            <a:endParaRPr lang="fr-CH" sz="24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H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"La procédure d’autorisation vise aussi à ce que </a:t>
            </a:r>
            <a:r>
              <a:rPr lang="fr-CH" sz="24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intéressé-e-s, notamment les voisin-e-s soient informé-e-s de la demande de permis afin qu’ils/elles puissent être entendu-e-s par l’autorité et faire valoir leurs droits</a:t>
            </a:r>
            <a:r>
              <a:rPr lang="fr-CH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La mise à l’enquête du projet permet d’assurer cette participation et le respect de ces droits."</a:t>
            </a:r>
            <a:endParaRPr lang="fr-CH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H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CH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r-CH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"La pose des gabarits indiquant les profils de la construction est une condition essentielle de la validité de la publication de la demande de permis de construire. </a:t>
            </a:r>
            <a:r>
              <a:rPr lang="fr-CH" sz="24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Les gabarits doivent permettre à toute personne qui pourrait être lésée dans ses intérêts et droits par une construction de s’informer sur l’importance du projet, ses effets possibles, et de faire valoir d’éventuelles objections.</a:t>
            </a: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1368060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23719D0-8BD5-8C31-21A5-4702221A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Collectif qvbv AG aiqbvm 11.2.2025</a:t>
            </a:r>
            <a:endParaRPr lang="fr-CH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31D81B5-E1AA-8E83-B494-6182B0D89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6849-F396-42B2-B85F-D6C69E24FD6D}" type="slidenum">
              <a:rPr lang="fr-CH" smtClean="0"/>
              <a:t>6</a:t>
            </a:fld>
            <a:endParaRPr lang="fr-CH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1B635BD-6750-21BC-13A6-4D0E14403012}"/>
              </a:ext>
            </a:extLst>
          </p:cNvPr>
          <p:cNvSpPr txBox="1"/>
          <p:nvPr/>
        </p:nvSpPr>
        <p:spPr>
          <a:xfrm>
            <a:off x="1083212" y="802543"/>
            <a:ext cx="10902461" cy="5507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H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Directives</a:t>
            </a:r>
            <a:r>
              <a:rPr lang="fr-CH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du </a:t>
            </a:r>
            <a:r>
              <a:rPr lang="fr-CH" sz="22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SeCA</a:t>
            </a:r>
            <a:r>
              <a:rPr lang="fr-CH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aux communes concernant les Plans d’aménagement de détail (PAD)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fr-CH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fr-CH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 a notamment pour but «d’assurer une bonne insertion spatiale dans un site donné.»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fr-CH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«Des dérogations aux prescriptions applicables à une zone à bâtir sont admises dans un PAD.» Conformément à l’ «art. 65 al.2 </a:t>
            </a:r>
            <a:r>
              <a:rPr lang="fr-CH" sz="2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LATeC</a:t>
            </a:r>
            <a:r>
              <a:rPr lang="fr-CH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CH" sz="2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L’intérêt public </a:t>
            </a:r>
            <a:r>
              <a:rPr lang="fr-CH" sz="2200" b="1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les intérêts prépondérants des tiers doivent toutefois être préservés</a:t>
            </a:r>
            <a:r>
              <a:rPr lang="fr-CH" sz="2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Ces dérogations font l’objet de précisions dans le règlement du PAD et sont justifiées dans le rapport explicatif.</a:t>
            </a:r>
            <a:r>
              <a:rPr lang="fr-CH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H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«Informations aux tiers concernés</a:t>
            </a:r>
            <a:r>
              <a:rPr lang="fr-CH" sz="2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Le rapport explicatif fait part de l’information donnée aux tiers concernés</a:t>
            </a:r>
            <a:r>
              <a:rPr lang="fr-CH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fr-CH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CH" sz="2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fr-CH" sz="2200" b="1" dirty="0">
                <a:latin typeface="Arial" panose="020B0604020202020204" pitchFamily="34" charset="0"/>
              </a:rPr>
              <a:t>Description par la Ville de la procédure d’adoption d’un PAD </a:t>
            </a:r>
          </a:p>
          <a:p>
            <a:r>
              <a:rPr lang="fr-CH" sz="2200" b="1" dirty="0">
                <a:latin typeface="Arial" panose="020B0604020202020204" pitchFamily="34" charset="0"/>
              </a:rPr>
              <a:t>«Le PAD est élaboré dans le cadre d’un </a:t>
            </a:r>
            <a:r>
              <a:rPr lang="fr-CH" sz="2200" b="1" u="sng" dirty="0">
                <a:latin typeface="Arial" panose="020B0604020202020204" pitchFamily="34" charset="0"/>
              </a:rPr>
              <a:t>processus de concertation </a:t>
            </a:r>
            <a:r>
              <a:rPr lang="fr-CH" sz="2200" b="1" dirty="0">
                <a:latin typeface="Arial" panose="020B0604020202020204" pitchFamily="34" charset="0"/>
              </a:rPr>
              <a:t>avec les riverains et les associations concernées»</a:t>
            </a:r>
          </a:p>
        </p:txBody>
      </p:sp>
    </p:spTree>
    <p:extLst>
      <p:ext uri="{BB962C8B-B14F-4D97-AF65-F5344CB8AC3E}">
        <p14:creationId xmlns:p14="http://schemas.microsoft.com/office/powerpoint/2010/main" val="1755667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9DE23-B418-B6DF-BB45-F3ED28AAF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7B2FB6E-AD49-24F8-7E77-3766A1523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Collectif qvbv AG aiqbvm 11.2.2025</a:t>
            </a:r>
            <a:endParaRPr lang="fr-CH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5C22D4D-B534-490B-D6B8-BFD45DC1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6849-F396-42B2-B85F-D6C69E24FD6D}" type="slidenum">
              <a:rPr lang="fr-CH" smtClean="0"/>
              <a:t>7</a:t>
            </a:fld>
            <a:endParaRPr lang="fr-CH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57D704F-48B4-D889-47CD-C56D33F512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9472" y="365125"/>
            <a:ext cx="10874328" cy="1325563"/>
          </a:xfrm>
        </p:spPr>
        <p:txBody>
          <a:bodyPr>
            <a:normAutofit/>
          </a:bodyPr>
          <a:lstStyle/>
          <a:p>
            <a:r>
              <a:rPr lang="fr-CH" sz="3200" dirty="0"/>
              <a:t>Contrats des 4.6.2018 et 30.11.2021 entre la Ville et tous les propriétaires des immeubles voisins du Parc du Vallon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DF8AE5A-F746-57EF-AF71-7ED7C4A12677}"/>
              </a:ext>
            </a:extLst>
          </p:cNvPr>
          <p:cNvSpPr txBox="1"/>
          <p:nvPr/>
        </p:nvSpPr>
        <p:spPr>
          <a:xfrm>
            <a:off x="479472" y="1825625"/>
            <a:ext cx="1039485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CH" sz="2400" dirty="0"/>
              <a:t>Les propriétaires des immeubles voisins du Parc du Vallon gardent la propriété de leurs terrains constituant le Parc du Vallon et tous les droits qui y sont liés.</a:t>
            </a:r>
          </a:p>
          <a:p>
            <a:pPr marL="0" indent="0">
              <a:buNone/>
            </a:pPr>
            <a:r>
              <a:rPr lang="fr-CH" sz="2400" dirty="0"/>
              <a:t>La Ville assume tous les </a:t>
            </a:r>
            <a:r>
              <a:rPr lang="fr-CH" sz="2400" u="sng" dirty="0"/>
              <a:t>frais d’entretien et</a:t>
            </a:r>
            <a:r>
              <a:rPr lang="fr-CH" sz="2400" dirty="0"/>
              <a:t> les </a:t>
            </a:r>
            <a:r>
              <a:rPr lang="fr-CH" sz="2400" u="sng" dirty="0"/>
              <a:t>responsabilités</a:t>
            </a:r>
            <a:r>
              <a:rPr lang="fr-CH" sz="2400" dirty="0"/>
              <a:t> en cas d’accident ou de dommages survenus dans le Parc du Vallon.</a:t>
            </a:r>
          </a:p>
          <a:p>
            <a:r>
              <a:rPr lang="fr-FR" sz="2400" b="1" dirty="0"/>
              <a:t>La Ville s'engage à garantir la tranquillité et la sécurité …</a:t>
            </a:r>
            <a:r>
              <a:rPr lang="fr-FR" sz="2400" dirty="0"/>
              <a:t> ainsi qu'une illumination suffisante. </a:t>
            </a:r>
            <a:r>
              <a:rPr lang="fr-FR" sz="2400" dirty="0" err="1"/>
              <a:t>ll</a:t>
            </a:r>
            <a:r>
              <a:rPr lang="fr-FR" sz="2400" dirty="0"/>
              <a:t> est expressément spécifié et convenu entre les parties que le parc public à créer ne sera pas utilisé comme cour de récréation par l'école voisine. </a:t>
            </a:r>
            <a:r>
              <a:rPr lang="fr-FR" sz="2400" b="1" u="sng" dirty="0"/>
              <a:t>Aucune manifestation de quelque type que ce soit ne pourra y être organisée</a:t>
            </a:r>
            <a:r>
              <a:rPr lang="fr-FR" sz="2400" dirty="0"/>
              <a:t>. Les parties conviennent de considérer que </a:t>
            </a:r>
            <a:r>
              <a:rPr lang="fr-FR" sz="2400" b="1" dirty="0"/>
              <a:t>toute activité bruyante dans </a:t>
            </a:r>
            <a:r>
              <a:rPr lang="fr-FR" sz="2400" b="1" dirty="0" err="1"/>
              <a:t>Ie</a:t>
            </a:r>
            <a:r>
              <a:rPr lang="fr-FR" sz="2400" b="1" dirty="0"/>
              <a:t> parc est incompatible </a:t>
            </a:r>
            <a:r>
              <a:rPr lang="fr-FR" sz="2400" dirty="0"/>
              <a:t>avec le caractère d’habitat prépondérant du quartier.</a:t>
            </a:r>
          </a:p>
          <a:p>
            <a:r>
              <a:rPr lang="fr-CH" sz="2400" dirty="0"/>
              <a:t>Le </a:t>
            </a:r>
            <a:r>
              <a:rPr lang="fr-CH" sz="2400" b="1" dirty="0"/>
              <a:t>maintien de l’ordre public </a:t>
            </a:r>
            <a:r>
              <a:rPr lang="fr-CH" sz="2400" dirty="0"/>
              <a:t>dans le parc doit être assuré par les autorités publiques.</a:t>
            </a:r>
          </a:p>
        </p:txBody>
      </p:sp>
    </p:spTree>
    <p:extLst>
      <p:ext uri="{BB962C8B-B14F-4D97-AF65-F5344CB8AC3E}">
        <p14:creationId xmlns:p14="http://schemas.microsoft.com/office/powerpoint/2010/main" val="1025092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955B57A-2B9B-9421-F262-3D6F06E19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Collectif qvbv AG aiqbvm 11.2.2025</a:t>
            </a:r>
            <a:endParaRPr lang="fr-CH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6FA7CAB-0959-D996-5A8E-982998CF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6849-F396-42B2-B85F-D6C69E24FD6D}" type="slidenum">
              <a:rPr lang="fr-CH" smtClean="0"/>
              <a:t>8</a:t>
            </a:fld>
            <a:endParaRPr lang="fr-CH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5303B9-955F-A5AD-0995-8063F51C1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17" y="295422"/>
            <a:ext cx="10986868" cy="606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30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E8F2DE5-DC82-08EC-D904-2AD8B50C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Collectif qvbv AG aiqbvm 11.2.2025</a:t>
            </a:r>
            <a:endParaRPr lang="fr-CH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87F686C-09E2-9458-690F-C42D7FD53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6849-F396-42B2-B85F-D6C69E24FD6D}" type="slidenum">
              <a:rPr lang="fr-CH" smtClean="0"/>
              <a:t>9</a:t>
            </a:fld>
            <a:endParaRPr lang="fr-CH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83571E5-0782-A99E-DA8D-6D46959A1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29" y="0"/>
            <a:ext cx="11472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750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1026</Words>
  <Application>Microsoft Office PowerPoint</Application>
  <PresentationFormat>Grand écran</PresentationFormat>
  <Paragraphs>76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Collectif qualité de vie Beaumont-Vignettaz</vt:lpstr>
      <vt:lpstr>Présentation PowerPoint</vt:lpstr>
      <vt:lpstr>Trait d’union n°84 avril 2015. Fribourg mène le PAL dans le quartier. Article de M. Christophe Jungo    Quelles seront les implications du nouveau PAL pour Beaumont-Vignettaz-Monséjour ?  Tour d’horizon avec la nouvelle architecte de ville Mme Nicole Surchat-Vial </vt:lpstr>
      <vt:lpstr>Présentation PowerPoint</vt:lpstr>
      <vt:lpstr>Présentation PowerPoint</vt:lpstr>
      <vt:lpstr>Présentation PowerPoint</vt:lpstr>
      <vt:lpstr>Contrats des 4.6.2018 et 30.11.2021 entre la Ville et tous les propriétaires des immeubles voisins du Parc du Vallon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felder</dc:creator>
  <cp:lastModifiedBy>daniel felder</cp:lastModifiedBy>
  <cp:revision>7</cp:revision>
  <dcterms:created xsi:type="dcterms:W3CDTF">2025-02-04T08:11:39Z</dcterms:created>
  <dcterms:modified xsi:type="dcterms:W3CDTF">2026-01-15T06:06:19Z</dcterms:modified>
</cp:coreProperties>
</file>